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6" r:id="rId2"/>
  </p:sldIdLst>
  <p:sldSz cx="10058400" cy="15544800"/>
  <p:notesSz cx="6858000" cy="9144000"/>
  <p:embeddedFontLst>
    <p:embeddedFont>
      <p:font typeface="Questrial" panose="02000000000000000000" pitchFamily="2" charset="0"/>
      <p:regular r:id="rId3"/>
    </p:embeddedFont>
    <p:embeddedFont>
      <p:font typeface="Roboto" panose="02000000000000000000" pitchFamily="2" charset="0"/>
      <p:regular r:id="rId4"/>
      <p:bold r:id="rId5"/>
      <p:italic r:id="rId6"/>
      <p:boldItalic r:id="rId7"/>
    </p:embeddedFont>
    <p:embeddedFont>
      <p:font typeface="Roboto Light" panose="02000000000000000000" pitchFamily="2" charset="0"/>
      <p:regular r:id="rId8"/>
      <p:italic r:id="rId9"/>
    </p:embeddedFont>
    <p:embeddedFont>
      <p:font typeface="ZCOOL QingKe HuangYou" pitchFamily="2" charset="0"/>
      <p:regular r:id="rId10"/>
    </p:embeddedFont>
  </p:embeddedFontLst>
  <p:defaultTextStyle>
    <a:defPPr>
      <a:defRPr lang="en-US"/>
    </a:defPPr>
    <a:lvl1pPr marL="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177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2349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352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47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5876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705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18228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49400" algn="l" defTabSz="1462349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6412" autoAdjust="0"/>
  </p:normalViewPr>
  <p:slideViewPr>
    <p:cSldViewPr snapToGrid="0">
      <p:cViewPr>
        <p:scale>
          <a:sx n="169" d="100"/>
          <a:sy n="169" d="100"/>
        </p:scale>
        <p:origin x="144" y="-5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544026"/>
            <a:ext cx="8549640" cy="5411893"/>
          </a:xfrm>
        </p:spPr>
        <p:txBody>
          <a:bodyPr anchor="b"/>
          <a:lstStyle>
            <a:lvl1pPr algn="ctr">
              <a:defRPr sz="6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8164622"/>
            <a:ext cx="7543800" cy="375306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68" indent="0" algn="ctr">
              <a:buNone/>
              <a:defRPr sz="2201"/>
            </a:lvl2pPr>
            <a:lvl3pPr marL="1005933" indent="0" algn="ctr">
              <a:buNone/>
              <a:defRPr sz="1980"/>
            </a:lvl3pPr>
            <a:lvl4pPr marL="1508901" indent="0" algn="ctr">
              <a:buNone/>
              <a:defRPr sz="1760"/>
            </a:lvl4pPr>
            <a:lvl5pPr marL="2011867" indent="0" algn="ctr">
              <a:buNone/>
              <a:defRPr sz="1760"/>
            </a:lvl5pPr>
            <a:lvl6pPr marL="2514835" indent="0" algn="ctr">
              <a:buNone/>
              <a:defRPr sz="1760"/>
            </a:lvl6pPr>
            <a:lvl7pPr marL="3017800" indent="0" algn="ctr">
              <a:buNone/>
              <a:defRPr sz="1760"/>
            </a:lvl7pPr>
            <a:lvl8pPr marL="3520768" indent="0" algn="ctr">
              <a:buNone/>
              <a:defRPr sz="1760"/>
            </a:lvl8pPr>
            <a:lvl9pPr marL="4023734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7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4" y="827620"/>
            <a:ext cx="2168843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827620"/>
            <a:ext cx="6380798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9" y="3875410"/>
            <a:ext cx="8675370" cy="6466203"/>
          </a:xfrm>
        </p:spPr>
        <p:txBody>
          <a:bodyPr anchor="b"/>
          <a:lstStyle>
            <a:lvl1pPr>
              <a:defRPr sz="66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9" y="10402787"/>
            <a:ext cx="8675370" cy="3400423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68" indent="0">
              <a:buNone/>
              <a:defRPr sz="2201">
                <a:solidFill>
                  <a:schemeClr val="tx1">
                    <a:tint val="75000"/>
                  </a:schemeClr>
                </a:solidFill>
              </a:defRPr>
            </a:lvl2pPr>
            <a:lvl3pPr marL="1005933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90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86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835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8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76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73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6" y="4138083"/>
            <a:ext cx="4274820" cy="9863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4138083"/>
            <a:ext cx="4274820" cy="9863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827623"/>
            <a:ext cx="867537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7" y="3810637"/>
            <a:ext cx="4255174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7" y="5678172"/>
            <a:ext cx="4255174" cy="8351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3810637"/>
            <a:ext cx="4276130" cy="1867533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68" indent="0">
              <a:buNone/>
              <a:defRPr sz="2201" b="1"/>
            </a:lvl2pPr>
            <a:lvl3pPr marL="1005933" indent="0">
              <a:buNone/>
              <a:defRPr sz="1980" b="1"/>
            </a:lvl3pPr>
            <a:lvl4pPr marL="1508901" indent="0">
              <a:buNone/>
              <a:defRPr sz="1760" b="1"/>
            </a:lvl4pPr>
            <a:lvl5pPr marL="2011867" indent="0">
              <a:buNone/>
              <a:defRPr sz="1760" b="1"/>
            </a:lvl5pPr>
            <a:lvl6pPr marL="2514835" indent="0">
              <a:buNone/>
              <a:defRPr sz="1760" b="1"/>
            </a:lvl6pPr>
            <a:lvl7pPr marL="3017800" indent="0">
              <a:buNone/>
              <a:defRPr sz="1760" b="1"/>
            </a:lvl7pPr>
            <a:lvl8pPr marL="3520768" indent="0">
              <a:buNone/>
              <a:defRPr sz="1760" b="1"/>
            </a:lvl8pPr>
            <a:lvl9pPr marL="4023734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5678172"/>
            <a:ext cx="4276130" cy="8351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3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29" y="2238170"/>
            <a:ext cx="5092066" cy="11046883"/>
          </a:xfrm>
        </p:spPr>
        <p:txBody>
          <a:bodyPr/>
          <a:lstStyle>
            <a:lvl1pPr>
              <a:defRPr sz="3521"/>
            </a:lvl1pPr>
            <a:lvl2pPr>
              <a:defRPr sz="3080"/>
            </a:lvl2pPr>
            <a:lvl3pPr>
              <a:defRPr sz="2640"/>
            </a:lvl3pPr>
            <a:lvl4pPr>
              <a:defRPr sz="2201"/>
            </a:lvl4pPr>
            <a:lvl5pPr>
              <a:defRPr sz="2201"/>
            </a:lvl5pPr>
            <a:lvl6pPr>
              <a:defRPr sz="2201"/>
            </a:lvl6pPr>
            <a:lvl7pPr>
              <a:defRPr sz="2201"/>
            </a:lvl7pPr>
            <a:lvl8pPr>
              <a:defRPr sz="2201"/>
            </a:lvl8pPr>
            <a:lvl9pPr>
              <a:defRPr sz="22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0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7" y="1036320"/>
            <a:ext cx="3244095" cy="3627120"/>
          </a:xfrm>
        </p:spPr>
        <p:txBody>
          <a:bodyPr anchor="b"/>
          <a:lstStyle>
            <a:lvl1pPr>
              <a:defRPr sz="35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29" y="2238170"/>
            <a:ext cx="5092066" cy="11046883"/>
          </a:xfrm>
        </p:spPr>
        <p:txBody>
          <a:bodyPr anchor="t"/>
          <a:lstStyle>
            <a:lvl1pPr marL="0" indent="0">
              <a:buNone/>
              <a:defRPr sz="3521"/>
            </a:lvl1pPr>
            <a:lvl2pPr marL="502968" indent="0">
              <a:buNone/>
              <a:defRPr sz="3080"/>
            </a:lvl2pPr>
            <a:lvl3pPr marL="1005933" indent="0">
              <a:buNone/>
              <a:defRPr sz="2640"/>
            </a:lvl3pPr>
            <a:lvl4pPr marL="1508901" indent="0">
              <a:buNone/>
              <a:defRPr sz="2201"/>
            </a:lvl4pPr>
            <a:lvl5pPr marL="2011867" indent="0">
              <a:buNone/>
              <a:defRPr sz="2201"/>
            </a:lvl5pPr>
            <a:lvl6pPr marL="2514835" indent="0">
              <a:buNone/>
              <a:defRPr sz="2201"/>
            </a:lvl6pPr>
            <a:lvl7pPr marL="3017800" indent="0">
              <a:buNone/>
              <a:defRPr sz="2201"/>
            </a:lvl7pPr>
            <a:lvl8pPr marL="3520768" indent="0">
              <a:buNone/>
              <a:defRPr sz="2201"/>
            </a:lvl8pPr>
            <a:lvl9pPr marL="4023734" indent="0">
              <a:buNone/>
              <a:defRPr sz="220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7" y="4663443"/>
            <a:ext cx="3244095" cy="8639599"/>
          </a:xfrm>
        </p:spPr>
        <p:txBody>
          <a:bodyPr/>
          <a:lstStyle>
            <a:lvl1pPr marL="0" indent="0">
              <a:buNone/>
              <a:defRPr sz="1760"/>
            </a:lvl1pPr>
            <a:lvl2pPr marL="502968" indent="0">
              <a:buNone/>
              <a:defRPr sz="1541"/>
            </a:lvl2pPr>
            <a:lvl3pPr marL="1005933" indent="0">
              <a:buNone/>
              <a:defRPr sz="1320"/>
            </a:lvl3pPr>
            <a:lvl4pPr marL="1508901" indent="0">
              <a:buNone/>
              <a:defRPr sz="1100"/>
            </a:lvl4pPr>
            <a:lvl5pPr marL="2011867" indent="0">
              <a:buNone/>
              <a:defRPr sz="1100"/>
            </a:lvl5pPr>
            <a:lvl6pPr marL="2514835" indent="0">
              <a:buNone/>
              <a:defRPr sz="1100"/>
            </a:lvl6pPr>
            <a:lvl7pPr marL="3017800" indent="0">
              <a:buNone/>
              <a:defRPr sz="1100"/>
            </a:lvl7pPr>
            <a:lvl8pPr marL="3520768" indent="0">
              <a:buNone/>
              <a:defRPr sz="1100"/>
            </a:lvl8pPr>
            <a:lvl9pPr marL="4023734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6" y="827623"/>
            <a:ext cx="867537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6" y="4138083"/>
            <a:ext cx="8675370" cy="9863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81A27-C456-4B91-910A-AD6C7B5C22AC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14407733"/>
            <a:ext cx="339471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6" y="14407733"/>
            <a:ext cx="226314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2AE2B-FBD0-4DC3-8F94-450FB29C9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4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933" rtl="0" eaLnBrk="1" latinLnBrk="0" hangingPunct="1">
        <a:lnSpc>
          <a:spcPct val="90000"/>
        </a:lnSpc>
        <a:spcBef>
          <a:spcPct val="0"/>
        </a:spcBef>
        <a:buNone/>
        <a:defRPr sz="48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84" indent="-251484" algn="l" defTabSz="1005933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4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4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3pPr>
      <a:lvl4pPr marL="1760383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351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317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9284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2250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5218" indent="-251484" algn="l" defTabSz="1005933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933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901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867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5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800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768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734" algn="l" defTabSz="1005933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hyperlink" Target="tel:14702362534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hyperlink" Target="https://resume.benleggiero.m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enLeggiero@Gmail.com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0"/>
            <a:ext cx="10058400" cy="1371600"/>
          </a:xfrm>
          <a:prstGeom prst="rect">
            <a:avLst/>
          </a:prstGeom>
          <a:gradFill>
            <a:gsLst>
              <a:gs pos="0">
                <a:srgbClr val="0D47A2"/>
              </a:gs>
              <a:gs pos="25000">
                <a:srgbClr val="311B93"/>
              </a:gs>
              <a:gs pos="100000">
                <a:srgbClr val="890E4F"/>
              </a:gs>
            </a:gsLst>
            <a:lin ang="8100000" scaled="0"/>
          </a:gradFill>
          <a:ln w="9525">
            <a:noFill/>
            <a:miter lim="800000"/>
            <a:headEnd/>
            <a:tailEnd/>
          </a:ln>
        </p:spPr>
        <p:txBody>
          <a:bodyPr rot="0" vert="horz" wrap="square" lIns="91440" tIns="45721" rIns="91440" bIns="45721" anchor="b" anchorCtr="0">
            <a:noAutofit/>
          </a:bodyPr>
          <a:lstStyle/>
          <a:p>
            <a:pPr algn="ctr"/>
            <a:r>
              <a:rPr lang="en-US" sz="3601" kern="0" dirty="0">
                <a:solidFill>
                  <a:srgbClr val="57ECDD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 Leggiero</a:t>
            </a:r>
            <a:endParaRPr lang="en-US" sz="3601" kern="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99"/>
              </a:spcBef>
            </a:pPr>
            <a:r>
              <a:rPr lang="en-US" sz="16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Developer | Designer</a:t>
            </a:r>
          </a:p>
          <a:p>
            <a:pPr algn="ctr">
              <a:spcBef>
                <a:spcPts val="199"/>
              </a:spcBef>
              <a:spcAft>
                <a:spcPts val="1801"/>
              </a:spcAft>
            </a:pPr>
            <a:r>
              <a:rPr lang="en-US" sz="400" dirty="0">
                <a:solidFill>
                  <a:srgbClr val="FFB37A"/>
                </a:solidFill>
                <a:latin typeface="Questrial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" dirty="0">
              <a:latin typeface="Questrial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Faithfully recreated tech specs" hidden="1"/>
          <p:cNvGrpSpPr/>
          <p:nvPr/>
        </p:nvGrpSpPr>
        <p:grpSpPr>
          <a:xfrm>
            <a:off x="1403625" y="10946254"/>
            <a:ext cx="1340464" cy="498041"/>
            <a:chOff x="224025" y="8203048"/>
            <a:chExt cx="1340464" cy="498041"/>
          </a:xfrm>
        </p:grpSpPr>
        <p:sp>
          <p:nvSpPr>
            <p:cNvPr id="2" name="TextBox 1"/>
            <p:cNvSpPr txBox="1"/>
            <p:nvPr/>
          </p:nvSpPr>
          <p:spPr>
            <a:xfrm>
              <a:off x="224025" y="8203048"/>
              <a:ext cx="1340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i="1" dirty="0">
                  <a:latin typeface="ZCOOL QingKe HuangYou" panose="00000500000000000000" pitchFamily="2" charset="0"/>
                  <a:ea typeface="ZCOOL QingKe HuangYou" panose="00000500000000000000" pitchFamily="2" charset="0"/>
                </a:rPr>
                <a:t>Swift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30979" y="8500993"/>
              <a:ext cx="1333510" cy="200096"/>
              <a:chOff x="230979" y="8500993"/>
              <a:chExt cx="1333510" cy="200096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979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330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81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32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383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34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085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436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787" y="8500993"/>
                <a:ext cx="133351" cy="200096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1138" y="8500993"/>
                <a:ext cx="133351" cy="200096"/>
              </a:xfrm>
              <a:prstGeom prst="rect">
                <a:avLst/>
              </a:prstGeom>
            </p:spPr>
          </p:pic>
        </p:grpSp>
      </p:grpSp>
      <p:pic>
        <p:nvPicPr>
          <p:cNvPr id="3" name="Reference tech specs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70" y="11005554"/>
            <a:ext cx="1383318" cy="463918"/>
          </a:xfrm>
          <a:prstGeom prst="rect">
            <a:avLst/>
          </a:prstGeom>
        </p:spPr>
      </p:pic>
      <p:grpSp>
        <p:nvGrpSpPr>
          <p:cNvPr id="1116" name="Group 1115" hidden="1"/>
          <p:cNvGrpSpPr/>
          <p:nvPr/>
        </p:nvGrpSpPr>
        <p:grpSpPr>
          <a:xfrm>
            <a:off x="224028" y="7070869"/>
            <a:ext cx="4690872" cy="1872990"/>
            <a:chOff x="224028" y="7070870"/>
            <a:chExt cx="4690872" cy="1872991"/>
          </a:xfrm>
        </p:grpSpPr>
        <p:sp>
          <p:nvSpPr>
            <p:cNvPr id="19" name="Rounded Rectangle 18"/>
            <p:cNvSpPr/>
            <p:nvPr/>
          </p:nvSpPr>
          <p:spPr>
            <a:xfrm>
              <a:off x="224028" y="7070870"/>
              <a:ext cx="4690872" cy="1872991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56123" y="7113854"/>
              <a:ext cx="1089725" cy="348368"/>
              <a:chOff x="224025" y="8272562"/>
              <a:chExt cx="1340464" cy="42852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230979" y="8500993"/>
                <a:ext cx="1333510" cy="200096"/>
                <a:chOff x="230979" y="8500993"/>
                <a:chExt cx="1333510" cy="200096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1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1429373" y="7113854"/>
              <a:ext cx="1089724" cy="348368"/>
              <a:chOff x="224025" y="8272562"/>
              <a:chExt cx="1340463" cy="428527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0" name="Group 69"/>
            <p:cNvGrpSpPr/>
            <p:nvPr/>
          </p:nvGrpSpPr>
          <p:grpSpPr>
            <a:xfrm>
              <a:off x="2602622" y="7113854"/>
              <a:ext cx="1089724" cy="348368"/>
              <a:chOff x="224025" y="8272562"/>
              <a:chExt cx="1340463" cy="428527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/>
            <p:cNvGrpSpPr/>
            <p:nvPr/>
          </p:nvGrpSpPr>
          <p:grpSpPr>
            <a:xfrm>
              <a:off x="3775872" y="7113854"/>
              <a:ext cx="1089724" cy="348368"/>
              <a:chOff x="224025" y="8272562"/>
              <a:chExt cx="1340463" cy="42852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9" name="Group 108"/>
            <p:cNvGrpSpPr/>
            <p:nvPr/>
          </p:nvGrpSpPr>
          <p:grpSpPr>
            <a:xfrm>
              <a:off x="256123" y="7465187"/>
              <a:ext cx="1089724" cy="348368"/>
              <a:chOff x="224025" y="8272562"/>
              <a:chExt cx="1340463" cy="428527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2" name="Group 121"/>
            <p:cNvGrpSpPr/>
            <p:nvPr/>
          </p:nvGrpSpPr>
          <p:grpSpPr>
            <a:xfrm>
              <a:off x="1432197" y="7462096"/>
              <a:ext cx="1089724" cy="348368"/>
              <a:chOff x="224025" y="8272562"/>
              <a:chExt cx="1340463" cy="428527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5" name="Group 134"/>
            <p:cNvGrpSpPr/>
            <p:nvPr/>
          </p:nvGrpSpPr>
          <p:grpSpPr>
            <a:xfrm>
              <a:off x="2607041" y="7461576"/>
              <a:ext cx="1089724" cy="348368"/>
              <a:chOff x="224025" y="8272562"/>
              <a:chExt cx="1340463" cy="428527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0" name="Picture 1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2" name="Picture 1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4" name="Picture 1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46" name="Picture 1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47" name="Picture 14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1" name="Group 160"/>
            <p:cNvGrpSpPr/>
            <p:nvPr/>
          </p:nvGrpSpPr>
          <p:grpSpPr>
            <a:xfrm>
              <a:off x="3777348" y="7461055"/>
              <a:ext cx="1089724" cy="348368"/>
              <a:chOff x="224025" y="8272562"/>
              <a:chExt cx="1340463" cy="428527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163" name="Group 16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6" name="Picture 1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7" name="Picture 1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8" name="Picture 1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2" name="Picture 17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173" name="Picture 17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4" name="Group 173"/>
            <p:cNvGrpSpPr/>
            <p:nvPr/>
          </p:nvGrpSpPr>
          <p:grpSpPr>
            <a:xfrm>
              <a:off x="256903" y="7809297"/>
              <a:ext cx="1089724" cy="348368"/>
              <a:chOff x="224025" y="8272562"/>
              <a:chExt cx="1340463" cy="428527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85" name="Picture 18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86" name="Picture 18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7" name="Group 186"/>
            <p:cNvGrpSpPr/>
            <p:nvPr/>
          </p:nvGrpSpPr>
          <p:grpSpPr>
            <a:xfrm>
              <a:off x="1432197" y="7814680"/>
              <a:ext cx="1089724" cy="348368"/>
              <a:chOff x="224025" y="8272562"/>
              <a:chExt cx="1340463" cy="428527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190" name="Picture 1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1" name="Picture 1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2" name="Picture 1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3" name="Picture 1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199" name="Picture 1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" name="Group 212"/>
            <p:cNvGrpSpPr/>
            <p:nvPr/>
          </p:nvGrpSpPr>
          <p:grpSpPr>
            <a:xfrm>
              <a:off x="2612290" y="7819842"/>
              <a:ext cx="1089724" cy="348368"/>
              <a:chOff x="224025" y="8272562"/>
              <a:chExt cx="1340463" cy="428527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215" name="Group 21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216" name="Picture 2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7" name="Picture 2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8" name="Picture 21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19" name="Picture 21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0" name="Picture 21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2" name="Picture 22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223" name="Picture 22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225" name="Picture 2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3" name="Group 392"/>
            <p:cNvGrpSpPr/>
            <p:nvPr/>
          </p:nvGrpSpPr>
          <p:grpSpPr>
            <a:xfrm>
              <a:off x="3781323" y="7809315"/>
              <a:ext cx="1089724" cy="348369"/>
              <a:chOff x="224025" y="8272562"/>
              <a:chExt cx="1340463" cy="428527"/>
            </a:xfrm>
          </p:grpSpPr>
          <p:sp>
            <p:nvSpPr>
              <p:cNvPr id="394" name="TextBox 393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396" name="Picture 3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7" name="Picture 39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8" name="Picture 39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399" name="Picture 3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0" name="Picture 39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1" name="Picture 40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2" name="Picture 40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3" name="Picture 40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04" name="Picture 40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05" name="Picture 40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6" name="Group 405"/>
            <p:cNvGrpSpPr/>
            <p:nvPr/>
          </p:nvGrpSpPr>
          <p:grpSpPr>
            <a:xfrm>
              <a:off x="256123" y="8163583"/>
              <a:ext cx="1089724" cy="348368"/>
              <a:chOff x="224025" y="8272562"/>
              <a:chExt cx="1340463" cy="428527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408" name="Group 407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09" name="Picture 40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0" name="Picture 4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1" name="Picture 4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2" name="Picture 4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3" name="Picture 4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4" name="Picture 4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5" name="Picture 4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6" name="Picture 4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17" name="Picture 4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18" name="Picture 41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2" name="Group 431"/>
            <p:cNvGrpSpPr/>
            <p:nvPr/>
          </p:nvGrpSpPr>
          <p:grpSpPr>
            <a:xfrm>
              <a:off x="1432197" y="8157538"/>
              <a:ext cx="1089724" cy="348368"/>
              <a:chOff x="224025" y="8272562"/>
              <a:chExt cx="1340463" cy="428527"/>
            </a:xfrm>
          </p:grpSpPr>
          <p:sp>
            <p:nvSpPr>
              <p:cNvPr id="433" name="TextBox 43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35" name="Picture 43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6" name="Picture 43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7" name="Picture 43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8" name="Picture 4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39" name="Picture 4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0" name="Picture 43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1" name="Picture 4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2" name="Picture 44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3" name="Picture 4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4" name="Picture 4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5" name="Group 444"/>
            <p:cNvGrpSpPr/>
            <p:nvPr/>
          </p:nvGrpSpPr>
          <p:grpSpPr>
            <a:xfrm>
              <a:off x="2607041" y="8168083"/>
              <a:ext cx="1089724" cy="348368"/>
              <a:chOff x="224025" y="8272562"/>
              <a:chExt cx="1340463" cy="428527"/>
            </a:xfrm>
          </p:grpSpPr>
          <p:sp>
            <p:nvSpPr>
              <p:cNvPr id="446" name="TextBox 445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447" name="Group 446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48" name="Picture 44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49" name="Picture 4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0" name="Picture 44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1" name="Picture 45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2" name="Picture 4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3" name="Picture 45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4" name="Picture 45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5" name="Picture 45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56" name="Picture 4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57" name="Picture 45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8" name="Group 457"/>
            <p:cNvGrpSpPr/>
            <p:nvPr/>
          </p:nvGrpSpPr>
          <p:grpSpPr>
            <a:xfrm>
              <a:off x="3780798" y="8168083"/>
              <a:ext cx="1089724" cy="348368"/>
              <a:chOff x="224025" y="8272562"/>
              <a:chExt cx="1340463" cy="428527"/>
            </a:xfrm>
          </p:grpSpPr>
          <p:sp>
            <p:nvSpPr>
              <p:cNvPr id="459" name="TextBox 45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460" name="Group 459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61" name="Picture 46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2" name="Picture 46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3" name="Picture 4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4" name="Picture 46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5" name="Picture 46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6" name="Picture 46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7" name="Picture 46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8" name="Picture 4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69" name="Picture 46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6"/>
                </a:xfrm>
                <a:prstGeom prst="rect">
                  <a:avLst/>
                </a:prstGeom>
              </p:spPr>
            </p:pic>
            <p:pic>
              <p:nvPicPr>
                <p:cNvPr id="470" name="Picture 46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1" name="Group 470"/>
            <p:cNvGrpSpPr/>
            <p:nvPr/>
          </p:nvGrpSpPr>
          <p:grpSpPr>
            <a:xfrm>
              <a:off x="1427880" y="8509247"/>
              <a:ext cx="1089724" cy="348368"/>
              <a:chOff x="224025" y="8272562"/>
              <a:chExt cx="1340463" cy="428527"/>
            </a:xfrm>
          </p:grpSpPr>
          <p:sp>
            <p:nvSpPr>
              <p:cNvPr id="472" name="TextBox 47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473" name="Group 472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74" name="Picture 47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5" name="Picture 4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6" name="Picture 4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7" name="Picture 4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8" name="Picture 4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79" name="Picture 4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0" name="Picture 47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1" name="Picture 48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2" name="Picture 48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483" name="Picture 48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4" name="Group 483"/>
            <p:cNvGrpSpPr/>
            <p:nvPr/>
          </p:nvGrpSpPr>
          <p:grpSpPr>
            <a:xfrm>
              <a:off x="2603174" y="8504978"/>
              <a:ext cx="1089724" cy="348369"/>
              <a:chOff x="224025" y="8272562"/>
              <a:chExt cx="1340463" cy="428527"/>
            </a:xfrm>
          </p:grpSpPr>
          <p:sp>
            <p:nvSpPr>
              <p:cNvPr id="485" name="TextBox 484"/>
              <p:cNvSpPr txBox="1"/>
              <p:nvPr/>
            </p:nvSpPr>
            <p:spPr>
              <a:xfrm>
                <a:off x="224025" y="8272562"/>
                <a:ext cx="1340463" cy="227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230979" y="8500993"/>
                <a:ext cx="1333509" cy="200096"/>
                <a:chOff x="230979" y="8500993"/>
                <a:chExt cx="1333509" cy="200096"/>
              </a:xfrm>
            </p:grpSpPr>
            <p:pic>
              <p:nvPicPr>
                <p:cNvPr id="487" name="Picture 48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8" name="Picture 4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89" name="Picture 4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0" name="Picture 48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2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1" name="Picture 49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2" name="Picture 49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3" name="Picture 49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4" name="Picture 49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5" name="Picture 49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7" y="8500993"/>
                  <a:ext cx="133351" cy="200096"/>
                </a:xfrm>
                <a:prstGeom prst="rect">
                  <a:avLst/>
                </a:prstGeom>
              </p:spPr>
            </p:pic>
            <p:pic>
              <p:nvPicPr>
                <p:cNvPr id="496" name="Picture 49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extBox 5"/>
          <p:cNvSpPr txBox="1"/>
          <p:nvPr/>
        </p:nvSpPr>
        <p:spPr>
          <a:xfrm>
            <a:off x="1" y="1371599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801" dirty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Software Engineer III with a passion for making great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2057400"/>
            <a:ext cx="10058399" cy="685800"/>
          </a:xfrm>
          <a:prstGeom prst="rect">
            <a:avLst/>
          </a:prstGeom>
          <a:solidFill>
            <a:srgbClr val="EDEDED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107000"/>
              </a:lnSpc>
              <a:spcAft>
                <a:spcPts val="801"/>
              </a:spcAft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6"/>
              </a:rPr>
              <a:t>BenLeggiero@Gmail.com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7"/>
              </a:rPr>
              <a:t>+1 (470) BEN C LEG (236-2534)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" y="2743200"/>
            <a:ext cx="1005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Employment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224030" y="3266420"/>
            <a:ext cx="4690872" cy="2229964"/>
            <a:chOff x="224028" y="2285030"/>
            <a:chExt cx="4690872" cy="2229964"/>
          </a:xfrm>
        </p:grpSpPr>
        <p:sp>
          <p:nvSpPr>
            <p:cNvPr id="10" name="Rounded Rectangle 9"/>
            <p:cNvSpPr/>
            <p:nvPr/>
          </p:nvSpPr>
          <p:spPr>
            <a:xfrm>
              <a:off x="224028" y="2285030"/>
              <a:ext cx="4690872" cy="2229964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Ionic Security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(2017 – </a:t>
              </a:r>
              <a:r>
                <a:rPr lang="en-US" sz="1300" i="1" dirty="0">
                  <a:solidFill>
                    <a:schemeClr val="tx1"/>
                  </a:solidFill>
                  <a:latin typeface="+mj-lt"/>
                </a:rPr>
                <a:t>present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Architecting </a:t>
              </a:r>
              <a:r>
                <a:rPr lang="en-US" sz="1049" b="1" dirty="0">
                  <a:solidFill>
                    <a:schemeClr val="tx1"/>
                  </a:solidFill>
                </a:rPr>
                <a:t>user-facing</a:t>
              </a:r>
              <a:r>
                <a:rPr lang="en-US" sz="1049" dirty="0">
                  <a:solidFill>
                    <a:schemeClr val="tx1"/>
                  </a:solidFill>
                </a:rPr>
                <a:t> file </a:t>
              </a:r>
              <a:r>
                <a:rPr lang="en-US" sz="1049" b="1" dirty="0">
                  <a:solidFill>
                    <a:schemeClr val="tx1"/>
                  </a:solidFill>
                </a:rPr>
                <a:t>encryption</a:t>
              </a:r>
              <a:r>
                <a:rPr lang="en-US" sz="1049" dirty="0">
                  <a:solidFill>
                    <a:schemeClr val="tx1"/>
                  </a:solidFill>
                </a:rPr>
                <a:t> and access software for macOS. Collaborate on a company-wide 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</a:t>
              </a:r>
              <a:r>
                <a:rPr lang="en-US" sz="1049" dirty="0">
                  <a:solidFill>
                    <a:schemeClr val="tx1"/>
                  </a:solidFill>
                </a:rPr>
                <a:t> to allow such client software to be made consistent on many other platforms, including </a:t>
              </a:r>
              <a:r>
                <a:rPr lang="en-US" sz="1049" b="1" dirty="0">
                  <a:solidFill>
                    <a:schemeClr val="tx1"/>
                  </a:solidFill>
                </a:rPr>
                <a:t>macOS, Android, Windows, and iOS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spcBef>
                  <a:spcPts val="1201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Working closely with UI/UX team to hone the design of multiple company products, including </a:t>
              </a:r>
              <a:r>
                <a:rPr lang="en-US" sz="1049" b="1" dirty="0">
                  <a:solidFill>
                    <a:schemeClr val="tx1"/>
                  </a:solidFill>
                </a:rPr>
                <a:t>graphics</a:t>
              </a:r>
              <a:r>
                <a:rPr lang="en-US" sz="1049" dirty="0">
                  <a:solidFill>
                    <a:schemeClr val="tx1"/>
                  </a:solidFill>
                </a:rPr>
                <a:t>, 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user </a:t>
              </a:r>
              <a:r>
                <a:rPr lang="en-US" sz="1049" b="1" dirty="0">
                  <a:solidFill>
                    <a:schemeClr val="tx1"/>
                  </a:solidFill>
                </a:rPr>
                <a:t>flows</a:t>
              </a:r>
              <a:r>
                <a:rPr lang="en-US" sz="1049" dirty="0">
                  <a:solidFill>
                    <a:schemeClr val="tx1"/>
                  </a:solidFill>
                </a:rPr>
                <a:t>, and overall </a:t>
              </a:r>
              <a:r>
                <a:rPr lang="en-US" sz="1049" b="1" dirty="0">
                  <a:solidFill>
                    <a:schemeClr val="tx1"/>
                  </a:solidFill>
                </a:rPr>
                <a:t>experience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473" y="2444110"/>
              <a:ext cx="1143000" cy="223752"/>
            </a:xfrm>
            <a:prstGeom prst="rect">
              <a:avLst/>
            </a:prstGeom>
          </p:spPr>
        </p:pic>
      </p:grpSp>
      <p:grpSp>
        <p:nvGrpSpPr>
          <p:cNvPr id="385" name="Group 384"/>
          <p:cNvGrpSpPr/>
          <p:nvPr/>
        </p:nvGrpSpPr>
        <p:grpSpPr>
          <a:xfrm>
            <a:off x="5133440" y="3266420"/>
            <a:ext cx="4690872" cy="2159505"/>
            <a:chOff x="5133438" y="2285030"/>
            <a:chExt cx="4690872" cy="2159505"/>
          </a:xfrm>
        </p:grpSpPr>
        <p:sp>
          <p:nvSpPr>
            <p:cNvPr id="16" name="Rounded Rectangle 15"/>
            <p:cNvSpPr/>
            <p:nvPr/>
          </p:nvSpPr>
          <p:spPr>
            <a:xfrm>
              <a:off x="5133438" y="2285030"/>
              <a:ext cx="4690872" cy="2159505"/>
            </a:xfrm>
            <a:prstGeom prst="roundRect">
              <a:avLst>
                <a:gd name="adj" fmla="val 418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Renewed Vision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macOS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industry-leading </a:t>
              </a:r>
              <a:r>
                <a:rPr lang="en-US" sz="1049" b="1" dirty="0">
                  <a:solidFill>
                    <a:schemeClr val="tx1"/>
                  </a:solidFill>
                </a:rPr>
                <a:t>professional presentation </a:t>
              </a:r>
              <a:r>
                <a:rPr lang="en-US" sz="1049" dirty="0">
                  <a:solidFill>
                    <a:schemeClr val="tx1"/>
                  </a:solidFill>
                </a:rPr>
                <a:t>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macOS</a:t>
              </a:r>
              <a:r>
                <a:rPr lang="en-US" sz="1049" dirty="0">
                  <a:solidFill>
                    <a:schemeClr val="tx1"/>
                  </a:solidFill>
                </a:rPr>
                <a:t>. Collaboratively created </a:t>
              </a:r>
              <a:r>
                <a:rPr lang="en-US" sz="1049" b="1" dirty="0">
                  <a:solidFill>
                    <a:schemeClr val="tx1"/>
                  </a:solidFill>
                </a:rPr>
                <a:t>software platforms </a:t>
              </a:r>
              <a:r>
                <a:rPr lang="en-US" sz="1049" dirty="0">
                  <a:solidFill>
                    <a:schemeClr val="tx1"/>
                  </a:solidFill>
                </a:rPr>
                <a:t>with </a:t>
              </a:r>
              <a:r>
                <a:rPr lang="en-US" sz="1049" b="1" dirty="0">
                  <a:solidFill>
                    <a:schemeClr val="tx1"/>
                  </a:solidFill>
                </a:rPr>
                <a:t>open-source &amp; proprietary</a:t>
              </a:r>
              <a:r>
                <a:rPr lang="en-US" sz="1049" dirty="0">
                  <a:solidFill>
                    <a:schemeClr val="tx1"/>
                  </a:solidFill>
                </a:rPr>
                <a:t> tech: advanced </a:t>
              </a:r>
              <a:r>
                <a:rPr lang="en-US" sz="1049" b="1" dirty="0">
                  <a:solidFill>
                    <a:schemeClr val="tx1"/>
                  </a:solidFill>
                </a:rPr>
                <a:t>auto font scaling</a:t>
              </a:r>
              <a:r>
                <a:rPr lang="en-US" sz="1049" dirty="0">
                  <a:solidFill>
                    <a:schemeClr val="tx1"/>
                  </a:solidFill>
                </a:rPr>
                <a:t>, </a:t>
              </a:r>
              <a:r>
                <a:rPr lang="en-US" sz="1049" b="1" dirty="0">
                  <a:solidFill>
                    <a:schemeClr val="tx1"/>
                  </a:solidFill>
                </a:rPr>
                <a:t>inspector</a:t>
              </a:r>
              <a:r>
                <a:rPr lang="en-US" sz="1049" dirty="0">
                  <a:solidFill>
                    <a:schemeClr val="tx1"/>
                  </a:solidFill>
                </a:rPr>
                <a:t>, &amp; animated grid item selector.</a:t>
              </a:r>
            </a:p>
            <a:p>
              <a:pPr algn="ctr">
                <a:spcBef>
                  <a:spcPts val="1201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Designed dozens of </a:t>
              </a:r>
              <a:r>
                <a:rPr lang="en-US" sz="1049" b="1" dirty="0">
                  <a:solidFill>
                    <a:schemeClr val="tx1"/>
                  </a:solidFill>
                </a:rPr>
                <a:t>icons</a:t>
              </a:r>
              <a:r>
                <a:rPr lang="en-US" sz="1049" dirty="0">
                  <a:solidFill>
                    <a:schemeClr val="tx1"/>
                  </a:solidFill>
                </a:rPr>
                <a:t> &amp; other graphics, </a:t>
              </a:r>
              <a:r>
                <a:rPr lang="en-US" sz="1049" b="1" dirty="0">
                  <a:solidFill>
                    <a:schemeClr val="tx1"/>
                  </a:solidFill>
                </a:rPr>
                <a:t>user flows</a:t>
              </a:r>
              <a:r>
                <a:rPr lang="en-US" sz="1049" dirty="0">
                  <a:solidFill>
                    <a:schemeClr val="tx1"/>
                  </a:solidFill>
                </a:rPr>
                <a:t>, interface approaches, </a:t>
              </a:r>
              <a:r>
                <a:rPr lang="en-US" sz="1049" b="1" dirty="0">
                  <a:solidFill>
                    <a:schemeClr val="tx1"/>
                  </a:solidFill>
                </a:rPr>
                <a:t>animations</a:t>
              </a:r>
              <a:r>
                <a:rPr lang="en-US" sz="1049" dirty="0">
                  <a:solidFill>
                    <a:schemeClr val="tx1"/>
                  </a:solidFill>
                </a:rPr>
                <a:t>, and more.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256" y="2412606"/>
              <a:ext cx="457200" cy="457200"/>
            </a:xfrm>
            <a:prstGeom prst="rect">
              <a:avLst/>
            </a:prstGeom>
          </p:spPr>
        </p:pic>
      </p:grpSp>
      <p:grpSp>
        <p:nvGrpSpPr>
          <p:cNvPr id="387" name="Group 386"/>
          <p:cNvGrpSpPr/>
          <p:nvPr/>
        </p:nvGrpSpPr>
        <p:grpSpPr>
          <a:xfrm>
            <a:off x="224030" y="5638012"/>
            <a:ext cx="4690872" cy="2001188"/>
            <a:chOff x="224028" y="5127660"/>
            <a:chExt cx="4690872" cy="2001188"/>
          </a:xfrm>
        </p:grpSpPr>
        <p:sp>
          <p:nvSpPr>
            <p:cNvPr id="18" name="Rounded Rectangle 17"/>
            <p:cNvSpPr/>
            <p:nvPr/>
          </p:nvSpPr>
          <p:spPr>
            <a:xfrm>
              <a:off x="224028" y="5127660"/>
              <a:ext cx="4690872" cy="2001188"/>
            </a:xfrm>
            <a:prstGeom prst="roundRect">
              <a:avLst>
                <a:gd name="adj" fmla="val 4904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457200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NCR — Small &amp; Medi­um Busi­ness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(2016 – 2017)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Mobile Software Engineer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Built state-of-the-art </a:t>
              </a:r>
              <a:r>
                <a:rPr lang="en-US" sz="1049" b="1" dirty="0">
                  <a:solidFill>
                    <a:schemeClr val="tx1"/>
                  </a:solidFill>
                </a:rPr>
                <a:t>point-of-sale</a:t>
              </a:r>
              <a:r>
                <a:rPr lang="en-US" sz="1049" dirty="0">
                  <a:solidFill>
                    <a:schemeClr val="tx1"/>
                  </a:solidFill>
                </a:rPr>
                <a:t> software for </a:t>
              </a:r>
              <a:r>
                <a:rPr lang="en-US" sz="1049" b="1" dirty="0">
                  <a:solidFill>
                    <a:schemeClr val="tx1"/>
                  </a:solidFill>
                </a:rPr>
                <a:t>iOS &amp; Android</a:t>
              </a:r>
              <a:r>
                <a:rPr lang="en-US" sz="1049" dirty="0">
                  <a:solidFill>
                    <a:schemeClr val="tx1"/>
                  </a:solidFill>
                </a:rPr>
                <a:t>. Implemented headlining features such as </a:t>
              </a:r>
              <a:r>
                <a:rPr lang="en-US" sz="1049" b="1" dirty="0">
                  <a:solidFill>
                    <a:schemeClr val="tx1"/>
                  </a:solidFill>
                </a:rPr>
                <a:t>64-bit</a:t>
              </a:r>
              <a:r>
                <a:rPr lang="en-US" sz="1049" dirty="0">
                  <a:solidFill>
                    <a:schemeClr val="tx1"/>
                  </a:solidFill>
                </a:rPr>
                <a:t> support, </a:t>
              </a:r>
              <a:r>
                <a:rPr lang="en-US" sz="1049" b="1" dirty="0">
                  <a:solidFill>
                    <a:schemeClr val="tx1"/>
                  </a:solidFill>
                </a:rPr>
                <a:t>EMV</a:t>
              </a:r>
              <a:r>
                <a:rPr lang="en-US" sz="1049" dirty="0">
                  <a:solidFill>
                    <a:schemeClr val="tx1"/>
                  </a:solidFill>
                </a:rPr>
                <a:t> payments, </a:t>
              </a:r>
              <a:r>
                <a:rPr lang="en-US" sz="1049" b="1" dirty="0">
                  <a:solidFill>
                    <a:schemeClr val="tx1"/>
                  </a:solidFill>
                </a:rPr>
                <a:t>scale-weighing</a:t>
              </a:r>
              <a:r>
                <a:rPr lang="en-US" sz="1049" dirty="0">
                  <a:solidFill>
                    <a:schemeClr val="tx1"/>
                  </a:solidFill>
                </a:rPr>
                <a:t> of items, &amp; </a:t>
              </a:r>
              <a:r>
                <a:rPr lang="en-US" sz="1049" b="1" dirty="0">
                  <a:solidFill>
                    <a:schemeClr val="tx1"/>
                  </a:solidFill>
                </a:rPr>
                <a:t>future orders</a:t>
              </a:r>
              <a:r>
                <a:rPr lang="en-US" sz="1049" dirty="0">
                  <a:solidFill>
                    <a:schemeClr val="tx1"/>
                  </a:solidFill>
                </a:rPr>
                <a:t>, including any hardware drivers necessary for these.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Worked alongside UI design team to revamp the system's </a:t>
              </a:r>
              <a:r>
                <a:rPr lang="en-US" sz="1049" b="1" dirty="0">
                  <a:solidFill>
                    <a:schemeClr val="tx1"/>
                  </a:solidFill>
                </a:rPr>
                <a:t>look-and-feel</a:t>
              </a:r>
              <a:r>
                <a:rPr lang="en-US" sz="1049" dirty="0">
                  <a:solidFill>
                    <a:schemeClr val="tx1"/>
                  </a:solidFill>
                </a:rPr>
                <a:t>.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098" y="5245198"/>
              <a:ext cx="793751" cy="227871"/>
            </a:xfrm>
            <a:prstGeom prst="rect">
              <a:avLst/>
            </a:prstGeom>
          </p:spPr>
        </p:pic>
      </p:grpSp>
      <p:grpSp>
        <p:nvGrpSpPr>
          <p:cNvPr id="1126" name="Group 1125"/>
          <p:cNvGrpSpPr/>
          <p:nvPr/>
        </p:nvGrpSpPr>
        <p:grpSpPr>
          <a:xfrm>
            <a:off x="5143503" y="5572853"/>
            <a:ext cx="4690872" cy="2460685"/>
            <a:chOff x="5143501" y="4591463"/>
            <a:chExt cx="4690872" cy="2460685"/>
          </a:xfrm>
        </p:grpSpPr>
        <p:sp>
          <p:nvSpPr>
            <p:cNvPr id="25" name="Rounded Rectangle 24"/>
            <p:cNvSpPr/>
            <p:nvPr/>
          </p:nvSpPr>
          <p:spPr>
            <a:xfrm>
              <a:off x="5143501" y="4591463"/>
              <a:ext cx="4690872" cy="2460685"/>
            </a:xfrm>
            <a:prstGeom prst="roundRect">
              <a:avLst>
                <a:gd name="adj" fmla="val 3893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tIns="548639" r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University System of Georgia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Information Technology Services</a:t>
              </a:r>
              <a:br>
                <a:rPr lang="en-US" sz="1400" dirty="0">
                  <a:solidFill>
                    <a:schemeClr val="tx1"/>
                  </a:solidFill>
                  <a:latin typeface="+mj-lt"/>
                </a:rPr>
              </a:b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(2012 – 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Web Developer &amp; Designer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Redesigned &amp; rebuilt </a:t>
              </a:r>
              <a:r>
                <a:rPr lang="en-US" sz="1049" b="1" dirty="0">
                  <a:solidFill>
                    <a:schemeClr val="tx1"/>
                  </a:solidFill>
                </a:rPr>
                <a:t>ColumbusState.edu</a:t>
              </a:r>
              <a:r>
                <a:rPr lang="en-US" sz="1049" dirty="0">
                  <a:solidFill>
                    <a:schemeClr val="tx1"/>
                  </a:solidFill>
                </a:rPr>
                <a:t> and dozens of sub-sites in </a:t>
              </a:r>
              <a:r>
                <a:rPr lang="en-US" sz="1049" b="1" dirty="0">
                  <a:solidFill>
                    <a:schemeClr val="tx1"/>
                  </a:solidFill>
                </a:rPr>
                <a:t>HTML5+CSS3</a:t>
              </a:r>
              <a:r>
                <a:rPr lang="en-US" sz="1049" dirty="0">
                  <a:solidFill>
                    <a:schemeClr val="tx1"/>
                  </a:solidFill>
                </a:rPr>
                <a:t>, with XSLT &amp; PHP where needed. Made templates for CMS so teachers could build pages.</a:t>
              </a:r>
            </a:p>
            <a:p>
              <a:pPr algn="ctr">
                <a:spcBef>
                  <a:spcPts val="600"/>
                </a:spcBef>
              </a:pPr>
              <a:r>
                <a:rPr lang="en-US" sz="1049" dirty="0">
                  <a:solidFill>
                    <a:schemeClr val="tx1"/>
                  </a:solidFill>
                </a:rPr>
                <a:t>Invented, critiqued, and evolved design elements for CSU website. Designed pages for all schools of the University within a consistent theme.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59" y="4698489"/>
              <a:ext cx="258775" cy="456872"/>
            </a:xfrm>
            <a:prstGeom prst="rect">
              <a:avLst/>
            </a:prstGeom>
          </p:spPr>
        </p:pic>
      </p:grpSp>
      <p:grpSp>
        <p:nvGrpSpPr>
          <p:cNvPr id="1125" name="Group 1124"/>
          <p:cNvGrpSpPr/>
          <p:nvPr/>
        </p:nvGrpSpPr>
        <p:grpSpPr>
          <a:xfrm>
            <a:off x="5137984" y="8081911"/>
            <a:ext cx="4696391" cy="1107386"/>
            <a:chOff x="5137982" y="7100521"/>
            <a:chExt cx="4696391" cy="1107386"/>
          </a:xfrm>
        </p:grpSpPr>
        <p:sp>
          <p:nvSpPr>
            <p:cNvPr id="391" name="Rounded Rectangle 390"/>
            <p:cNvSpPr/>
            <p:nvPr/>
          </p:nvSpPr>
          <p:spPr>
            <a:xfrm>
              <a:off x="5143501" y="7622071"/>
              <a:ext cx="4690872" cy="585836"/>
            </a:xfrm>
            <a:prstGeom prst="roundRect">
              <a:avLst>
                <a:gd name="adj" fmla="val 1742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39" tIns="45721" rIns="45721" bIns="45721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</a:rPr>
                <a:t>Columbus State University </a:t>
              </a:r>
              <a:r>
                <a:rPr lang="en-US" sz="1300" dirty="0">
                  <a:solidFill>
                    <a:schemeClr val="tx1"/>
                  </a:solidFill>
                  <a:latin typeface="+mj-lt"/>
                </a:rPr>
                <a:t>(2014)</a:t>
              </a:r>
            </a:p>
            <a:p>
              <a:pPr algn="ctr">
                <a:lnSpc>
                  <a:spcPct val="120000"/>
                </a:lnSpc>
              </a:pPr>
              <a:r>
                <a:rPr lang="en-US" sz="1201" dirty="0">
                  <a:solidFill>
                    <a:schemeClr val="tx1"/>
                  </a:solidFill>
                  <a:latin typeface="+mj-lt"/>
                </a:rPr>
                <a:t>Bachelor of Science in Computer Science</a:t>
              </a:r>
            </a:p>
          </p:txBody>
        </p:sp>
        <p:pic>
          <p:nvPicPr>
            <p:cNvPr id="392" name="Picture 3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297" y="7663107"/>
              <a:ext cx="258775" cy="456872"/>
            </a:xfrm>
            <a:prstGeom prst="rect">
              <a:avLst/>
            </a:prstGeom>
          </p:spPr>
        </p:pic>
        <p:sp>
          <p:nvSpPr>
            <p:cNvPr id="390" name="TextBox 389"/>
            <p:cNvSpPr txBox="1"/>
            <p:nvPr/>
          </p:nvSpPr>
          <p:spPr>
            <a:xfrm>
              <a:off x="5137982" y="7100521"/>
              <a:ext cx="4690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Education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33440" y="9189153"/>
            <a:ext cx="4690872" cy="1336287"/>
            <a:chOff x="5133440" y="9189153"/>
            <a:chExt cx="4690872" cy="1336287"/>
          </a:xfrm>
        </p:grpSpPr>
        <p:sp>
          <p:nvSpPr>
            <p:cNvPr id="525" name="TextBox 524"/>
            <p:cNvSpPr txBox="1"/>
            <p:nvPr/>
          </p:nvSpPr>
          <p:spPr>
            <a:xfrm>
              <a:off x="5133442" y="9189153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Design</a:t>
              </a:r>
            </a:p>
          </p:txBody>
        </p:sp>
        <p:sp>
          <p:nvSpPr>
            <p:cNvPr id="526" name="Rounded Rectangle 525"/>
            <p:cNvSpPr/>
            <p:nvPr/>
          </p:nvSpPr>
          <p:spPr>
            <a:xfrm>
              <a:off x="5133440" y="9705312"/>
              <a:ext cx="4690872" cy="820128"/>
            </a:xfrm>
            <a:prstGeom prst="roundRect">
              <a:avLst>
                <a:gd name="adj" fmla="val 11142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527" name="Group 526"/>
            <p:cNvGrpSpPr/>
            <p:nvPr/>
          </p:nvGrpSpPr>
          <p:grpSpPr>
            <a:xfrm>
              <a:off x="5165535" y="9748292"/>
              <a:ext cx="1089724" cy="348367"/>
              <a:chOff x="224025" y="8272562"/>
              <a:chExt cx="1340463" cy="428526"/>
            </a:xfrm>
          </p:grpSpPr>
          <p:sp>
            <p:nvSpPr>
              <p:cNvPr id="528" name="TextBox 527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UI/UX</a:t>
                </a:r>
              </a:p>
            </p:txBody>
          </p:sp>
          <p:grpSp>
            <p:nvGrpSpPr>
              <p:cNvPr id="529" name="Group 52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30" name="Picture 52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1" name="Picture 53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2" name="Picture 53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3" name="Picture 53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4" name="Picture 53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5" name="Picture 53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6" name="Picture 53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7" name="Picture 53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8" name="Picture 5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39" name="Picture 53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0" name="Group 539"/>
            <p:cNvGrpSpPr/>
            <p:nvPr/>
          </p:nvGrpSpPr>
          <p:grpSpPr>
            <a:xfrm>
              <a:off x="6339142" y="9743005"/>
              <a:ext cx="1089724" cy="348340"/>
              <a:chOff x="224025" y="8272562"/>
              <a:chExt cx="1340463" cy="428492"/>
            </a:xfrm>
          </p:grpSpPr>
          <p:sp>
            <p:nvSpPr>
              <p:cNvPr id="541" name="TextBox 540"/>
              <p:cNvSpPr txBox="1"/>
              <p:nvPr/>
            </p:nvSpPr>
            <p:spPr>
              <a:xfrm>
                <a:off x="224025" y="8272562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Icons</a:t>
                </a:r>
              </a:p>
            </p:txBody>
          </p:sp>
          <p:grpSp>
            <p:nvGrpSpPr>
              <p:cNvPr id="542" name="Group 541"/>
              <p:cNvGrpSpPr/>
              <p:nvPr/>
            </p:nvGrpSpPr>
            <p:grpSpPr>
              <a:xfrm>
                <a:off x="230979" y="8501029"/>
                <a:ext cx="1333509" cy="200025"/>
                <a:chOff x="230979" y="8501029"/>
                <a:chExt cx="1333509" cy="200025"/>
              </a:xfrm>
            </p:grpSpPr>
            <p:pic>
              <p:nvPicPr>
                <p:cNvPr id="543" name="Picture 54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4" name="Picture 54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5" name="Picture 54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6" name="Picture 54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7" name="Picture 54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8" name="Picture 54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49" name="Picture 54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0" name="Picture 54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1" name="Picture 5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2" name="Picture 5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50" cy="2000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3" name="Group 552"/>
            <p:cNvGrpSpPr/>
            <p:nvPr/>
          </p:nvGrpSpPr>
          <p:grpSpPr>
            <a:xfrm>
              <a:off x="7527355" y="9743005"/>
              <a:ext cx="1089724" cy="348340"/>
              <a:chOff x="224025" y="8272562"/>
              <a:chExt cx="1340463" cy="428492"/>
            </a:xfrm>
          </p:grpSpPr>
          <p:sp>
            <p:nvSpPr>
              <p:cNvPr id="554" name="TextBox 553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</a:t>
                </a:r>
              </a:p>
            </p:txBody>
          </p:sp>
          <p:grpSp>
            <p:nvGrpSpPr>
              <p:cNvPr id="555" name="Group 554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556" name="Picture 5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7" name="Picture 5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8" name="Picture 55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59" name="Picture 55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0" name="Picture 55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1" name="Picture 56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2" name="Picture 56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3" name="Picture 56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4" name="Picture 56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65" name="Picture 56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6" name="Group 565"/>
            <p:cNvGrpSpPr/>
            <p:nvPr/>
          </p:nvGrpSpPr>
          <p:grpSpPr>
            <a:xfrm>
              <a:off x="8696689" y="9741369"/>
              <a:ext cx="1089724" cy="348367"/>
              <a:chOff x="224025" y="8272562"/>
              <a:chExt cx="1340463" cy="428526"/>
            </a:xfrm>
          </p:grpSpPr>
          <p:sp>
            <p:nvSpPr>
              <p:cNvPr id="567" name="TextBox 566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Print</a:t>
                </a:r>
              </a:p>
            </p:txBody>
          </p:sp>
          <p:grpSp>
            <p:nvGrpSpPr>
              <p:cNvPr id="568" name="Group 567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69" name="Picture 56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0" name="Picture 56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1" name="Picture 57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2" name="Picture 57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3" name="Picture 57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4" name="Picture 57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5" name="Picture 57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6" name="Picture 57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77" name="Picture 57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78" name="Picture 57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9" name="Group 578"/>
            <p:cNvGrpSpPr/>
            <p:nvPr/>
          </p:nvGrpSpPr>
          <p:grpSpPr>
            <a:xfrm>
              <a:off x="5172634" y="10122983"/>
              <a:ext cx="1089724" cy="348367"/>
              <a:chOff x="224025" y="8272562"/>
              <a:chExt cx="1340463" cy="428526"/>
            </a:xfrm>
          </p:grpSpPr>
          <p:sp>
            <p:nvSpPr>
              <p:cNvPr id="580" name="TextBox 579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Logos</a:t>
                </a:r>
              </a:p>
            </p:txBody>
          </p:sp>
          <p:grpSp>
            <p:nvGrpSpPr>
              <p:cNvPr id="581" name="Group 580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82" name="Picture 581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3" name="Picture 58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4" name="Picture 583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5" name="Picture 584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6" name="Picture 58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7" name="Picture 586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88" name="Picture 58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89" name="Picture 58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0" name="Picture 58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591" name="Picture 59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92" name="Group 591"/>
            <p:cNvGrpSpPr/>
            <p:nvPr/>
          </p:nvGrpSpPr>
          <p:grpSpPr>
            <a:xfrm>
              <a:off x="6340381" y="10119759"/>
              <a:ext cx="1089724" cy="348367"/>
              <a:chOff x="224025" y="8272562"/>
              <a:chExt cx="1340463" cy="428526"/>
            </a:xfrm>
          </p:grpSpPr>
          <p:sp>
            <p:nvSpPr>
              <p:cNvPr id="593" name="TextBox 592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Sketch</a:t>
                </a:r>
              </a:p>
            </p:txBody>
          </p:sp>
          <p:grpSp>
            <p:nvGrpSpPr>
              <p:cNvPr id="594" name="Group 59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595" name="Picture 594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6" name="Picture 595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7" name="Picture 59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8" name="Picture 59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599" name="Picture 59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0" name="Picture 59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1" name="Picture 60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2" name="Picture 601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3" name="Picture 60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04" name="Picture 60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8" name="Group 617"/>
            <p:cNvGrpSpPr/>
            <p:nvPr/>
          </p:nvGrpSpPr>
          <p:grpSpPr>
            <a:xfrm>
              <a:off x="7527355" y="10118097"/>
              <a:ext cx="1089724" cy="348340"/>
              <a:chOff x="224025" y="8272562"/>
              <a:chExt cx="1340463" cy="428492"/>
            </a:xfrm>
          </p:grpSpPr>
          <p:sp>
            <p:nvSpPr>
              <p:cNvPr id="619" name="TextBox 618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Inkscape</a:t>
                </a:r>
              </a:p>
            </p:txBody>
          </p:sp>
          <p:grpSp>
            <p:nvGrpSpPr>
              <p:cNvPr id="620" name="Group 619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621" name="Picture 62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2" name="Picture 62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3" name="Picture 62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4" name="Picture 62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5" name="Picture 62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6" name="Picture 62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7" name="Picture 62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8" name="Picture 6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29" name="Picture 6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7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0" name="Picture 62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31" name="Group 630"/>
            <p:cNvGrpSpPr/>
            <p:nvPr/>
          </p:nvGrpSpPr>
          <p:grpSpPr>
            <a:xfrm>
              <a:off x="8702342" y="10120602"/>
              <a:ext cx="1089724" cy="348367"/>
              <a:chOff x="224025" y="8272562"/>
              <a:chExt cx="1340463" cy="428526"/>
            </a:xfrm>
          </p:grpSpPr>
          <p:sp>
            <p:nvSpPr>
              <p:cNvPr id="632" name="TextBox 631"/>
              <p:cNvSpPr txBox="1"/>
              <p:nvPr/>
            </p:nvSpPr>
            <p:spPr>
              <a:xfrm>
                <a:off x="224025" y="8272562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Gravit</a:t>
                </a:r>
              </a:p>
            </p:txBody>
          </p:sp>
          <p:grpSp>
            <p:nvGrpSpPr>
              <p:cNvPr id="633" name="Group 63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634" name="Picture 63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5" name="Picture 63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6" name="Picture 63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7" name="Picture 63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8" name="Picture 63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39" name="Picture 638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0" name="Picture 639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1" name="Picture 64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2" name="Picture 64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643" name="Picture 64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24" name="Group 1123"/>
          <p:cNvGrpSpPr/>
          <p:nvPr/>
        </p:nvGrpSpPr>
        <p:grpSpPr>
          <a:xfrm>
            <a:off x="224032" y="7620717"/>
            <a:ext cx="4695441" cy="2904723"/>
            <a:chOff x="224030" y="6639327"/>
            <a:chExt cx="4695441" cy="2904723"/>
          </a:xfrm>
        </p:grpSpPr>
        <p:sp>
          <p:nvSpPr>
            <p:cNvPr id="9" name="TextBox 8"/>
            <p:cNvSpPr txBox="1"/>
            <p:nvPr/>
          </p:nvSpPr>
          <p:spPr>
            <a:xfrm>
              <a:off x="224030" y="6639327"/>
              <a:ext cx="4690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Tech Specs</a:t>
              </a:r>
            </a:p>
          </p:txBody>
        </p:sp>
        <p:sp>
          <p:nvSpPr>
            <p:cNvPr id="644" name="Rounded Rectangle 643"/>
            <p:cNvSpPr/>
            <p:nvPr/>
          </p:nvSpPr>
          <p:spPr>
            <a:xfrm>
              <a:off x="228599" y="7161298"/>
              <a:ext cx="4690872" cy="2382752"/>
            </a:xfrm>
            <a:prstGeom prst="roundRect">
              <a:avLst>
                <a:gd name="adj" fmla="val 4401"/>
              </a:avLst>
            </a:prstGeom>
            <a:solidFill>
              <a:srgbClr val="EDEDED"/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1" rIns="45721" rtlCol="0" anchor="t">
              <a:noAutofit/>
            </a:bodyPr>
            <a:lstStyle/>
            <a:p>
              <a:pPr algn="ctr"/>
              <a:endParaRPr lang="en-US" sz="1049" dirty="0">
                <a:solidFill>
                  <a:schemeClr val="tx1"/>
                </a:solidFill>
              </a:endParaRPr>
            </a:p>
          </p:txBody>
        </p:sp>
        <p:grpSp>
          <p:nvGrpSpPr>
            <p:cNvPr id="944" name="Group 943"/>
            <p:cNvGrpSpPr/>
            <p:nvPr/>
          </p:nvGrpSpPr>
          <p:grpSpPr>
            <a:xfrm>
              <a:off x="2014330" y="7199465"/>
              <a:ext cx="1089724" cy="348368"/>
              <a:chOff x="224025" y="8272561"/>
              <a:chExt cx="1340463" cy="428527"/>
            </a:xfrm>
          </p:grpSpPr>
          <p:sp>
            <p:nvSpPr>
              <p:cNvPr id="945" name="TextBox 94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macOS</a:t>
                </a:r>
              </a:p>
            </p:txBody>
          </p:sp>
          <p:grpSp>
            <p:nvGrpSpPr>
              <p:cNvPr id="946" name="Group 945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47" name="Picture 94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8" name="Picture 94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9" name="Picture 94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0" name="Picture 94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1" name="Picture 95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2" name="Picture 95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3" name="Picture 95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4" name="Picture 95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55" name="Picture 95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956" name="Picture 95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7" name="Group 956"/>
            <p:cNvGrpSpPr/>
            <p:nvPr/>
          </p:nvGrpSpPr>
          <p:grpSpPr>
            <a:xfrm>
              <a:off x="2015217" y="7611206"/>
              <a:ext cx="1089724" cy="348368"/>
              <a:chOff x="224025" y="8272561"/>
              <a:chExt cx="1340463" cy="428527"/>
            </a:xfrm>
          </p:grpSpPr>
          <p:sp>
            <p:nvSpPr>
              <p:cNvPr id="958" name="TextBox 95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iOS</a:t>
                </a:r>
              </a:p>
            </p:txBody>
          </p:sp>
          <p:grpSp>
            <p:nvGrpSpPr>
              <p:cNvPr id="959" name="Group 95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60" name="Picture 95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1" name="Picture 96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2" name="Picture 96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3" name="Picture 96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4" name="Picture 96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5" name="Picture 96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6" name="Picture 96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7" name="Picture 96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68" name="Picture 96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69" name="Picture 96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0" name="Group 969"/>
            <p:cNvGrpSpPr/>
            <p:nvPr/>
          </p:nvGrpSpPr>
          <p:grpSpPr>
            <a:xfrm>
              <a:off x="2018044" y="7990288"/>
              <a:ext cx="1089724" cy="348368"/>
              <a:chOff x="224025" y="8272561"/>
              <a:chExt cx="1340463" cy="428527"/>
            </a:xfrm>
          </p:grpSpPr>
          <p:sp>
            <p:nvSpPr>
              <p:cNvPr id="971" name="TextBox 97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Android</a:t>
                </a:r>
              </a:p>
            </p:txBody>
          </p:sp>
          <p:grpSp>
            <p:nvGrpSpPr>
              <p:cNvPr id="972" name="Group 971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73" name="Picture 972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4" name="Picture 97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5" name="Picture 97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6" name="Picture 97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7" name="Picture 97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8" name="Picture 97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79" name="Picture 978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0" name="Picture 97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1" name="Picture 98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82" name="Picture 98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3" name="Group 982"/>
            <p:cNvGrpSpPr/>
            <p:nvPr/>
          </p:nvGrpSpPr>
          <p:grpSpPr>
            <a:xfrm>
              <a:off x="2021202" y="8366641"/>
              <a:ext cx="1089724" cy="348368"/>
              <a:chOff x="224025" y="8272561"/>
              <a:chExt cx="1340463" cy="428527"/>
            </a:xfrm>
          </p:grpSpPr>
          <p:sp>
            <p:nvSpPr>
              <p:cNvPr id="984" name="TextBox 983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JVM</a:t>
                </a:r>
              </a:p>
            </p:txBody>
          </p:sp>
          <p:grpSp>
            <p:nvGrpSpPr>
              <p:cNvPr id="985" name="Group 984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86" name="Picture 98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7" name="Picture 98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8" name="Picture 98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89" name="Picture 98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0" name="Picture 98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1" name="Picture 99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2" name="Picture 99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3" name="Picture 99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94" name="Picture 99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995" name="Picture 99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96" name="Group 995"/>
            <p:cNvGrpSpPr/>
            <p:nvPr/>
          </p:nvGrpSpPr>
          <p:grpSpPr>
            <a:xfrm>
              <a:off x="2014330" y="8749354"/>
              <a:ext cx="1089724" cy="348340"/>
              <a:chOff x="224025" y="8272561"/>
              <a:chExt cx="1340463" cy="428493"/>
            </a:xfrm>
          </p:grpSpPr>
          <p:sp>
            <p:nvSpPr>
              <p:cNvPr id="997" name="TextBox 996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font</a:t>
                </a:r>
              </a:p>
            </p:txBody>
          </p:sp>
          <p:grpSp>
            <p:nvGrpSpPr>
              <p:cNvPr id="998" name="Group 997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999" name="Picture 99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0" name="Picture 99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1" name="Picture 100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2" name="Picture 100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3" name="Picture 100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4" name="Picture 100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5" name="Picture 100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6" name="Picture 100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7" name="Picture 100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08" name="Picture 100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Group 1008"/>
            <p:cNvGrpSpPr/>
            <p:nvPr/>
          </p:nvGrpSpPr>
          <p:grpSpPr>
            <a:xfrm>
              <a:off x="2022089" y="9130037"/>
              <a:ext cx="1089724" cy="348368"/>
              <a:chOff x="224025" y="8272561"/>
              <a:chExt cx="1340463" cy="428527"/>
            </a:xfrm>
          </p:grpSpPr>
          <p:sp>
            <p:nvSpPr>
              <p:cNvPr id="1010" name="TextBox 1009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Web - back</a:t>
                </a:r>
              </a:p>
            </p:txBody>
          </p:sp>
          <p:grpSp>
            <p:nvGrpSpPr>
              <p:cNvPr id="1011" name="Group 1010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12" name="Picture 101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3" name="Picture 1012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4" name="Picture 1013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5" name="Picture 1014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6" name="Picture 101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7" name="Picture 101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8" name="Picture 101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19" name="Picture 101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43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0" name="Picture 1019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21" name="Picture 102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Group 1021"/>
            <p:cNvGrpSpPr/>
            <p:nvPr/>
          </p:nvGrpSpPr>
          <p:grpSpPr>
            <a:xfrm>
              <a:off x="3768150" y="7199464"/>
              <a:ext cx="1089724" cy="348368"/>
              <a:chOff x="224025" y="8272561"/>
              <a:chExt cx="1340463" cy="428527"/>
            </a:xfrm>
          </p:grpSpPr>
          <p:sp>
            <p:nvSpPr>
              <p:cNvPr id="1023" name="TextBox 102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Multithreading</a:t>
                </a:r>
              </a:p>
            </p:txBody>
          </p:sp>
          <p:grpSp>
            <p:nvGrpSpPr>
              <p:cNvPr id="1024" name="Group 102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25" name="Picture 102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6" name="Picture 102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8" name="Picture 102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1" name="Picture 103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2" name="Picture 103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3" name="Picture 103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34" name="Picture 103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Group 1034"/>
            <p:cNvGrpSpPr/>
            <p:nvPr/>
          </p:nvGrpSpPr>
          <p:grpSpPr>
            <a:xfrm>
              <a:off x="3774114" y="7611206"/>
              <a:ext cx="1089724" cy="348368"/>
              <a:chOff x="224025" y="8272561"/>
              <a:chExt cx="1340463" cy="428527"/>
            </a:xfrm>
          </p:grpSpPr>
          <p:sp>
            <p:nvSpPr>
              <p:cNvPr id="1036" name="TextBox 103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Networking</a:t>
                </a:r>
              </a:p>
            </p:txBody>
          </p:sp>
          <p:grpSp>
            <p:nvGrpSpPr>
              <p:cNvPr id="1037" name="Group 1036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38" name="Picture 103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39" name="Picture 103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0" name="Picture 103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1" name="Picture 104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2" name="Picture 104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3" name="Picture 104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4" name="Picture 104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5" name="Picture 104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46" name="Picture 104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47" name="Picture 104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Group 1047"/>
            <p:cNvGrpSpPr/>
            <p:nvPr/>
          </p:nvGrpSpPr>
          <p:grpSpPr>
            <a:xfrm>
              <a:off x="3774943" y="7986642"/>
              <a:ext cx="1089724" cy="348340"/>
              <a:chOff x="224025" y="8272561"/>
              <a:chExt cx="1340463" cy="428493"/>
            </a:xfrm>
          </p:grpSpPr>
          <p:sp>
            <p:nvSpPr>
              <p:cNvPr id="1049" name="TextBox 104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Git</a:t>
                </a:r>
              </a:p>
            </p:txBody>
          </p:sp>
          <p:grpSp>
            <p:nvGrpSpPr>
              <p:cNvPr id="1050" name="Group 1049"/>
              <p:cNvGrpSpPr/>
              <p:nvPr/>
            </p:nvGrpSpPr>
            <p:grpSpPr>
              <a:xfrm>
                <a:off x="230979" y="8501029"/>
                <a:ext cx="1333507" cy="200025"/>
                <a:chOff x="230979" y="8501029"/>
                <a:chExt cx="1333507" cy="200025"/>
              </a:xfrm>
            </p:grpSpPr>
            <p:pic>
              <p:nvPicPr>
                <p:cNvPr id="1051" name="Picture 10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2" name="Picture 10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3" name="Picture 105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4" name="Picture 105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5" name="Picture 105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6" name="Picture 10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7" name="Picture 10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8" name="Picture 105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59" name="Picture 105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0" name="Picture 105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1" name="Group 1060"/>
            <p:cNvGrpSpPr/>
            <p:nvPr/>
          </p:nvGrpSpPr>
          <p:grpSpPr>
            <a:xfrm>
              <a:off x="3780596" y="8372637"/>
              <a:ext cx="1089724" cy="348368"/>
              <a:chOff x="224025" y="8272561"/>
              <a:chExt cx="1340463" cy="428527"/>
            </a:xfrm>
          </p:grpSpPr>
          <p:sp>
            <p:nvSpPr>
              <p:cNvPr id="1062" name="TextBox 106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Open-Source</a:t>
                </a:r>
              </a:p>
            </p:txBody>
          </p:sp>
          <p:grpSp>
            <p:nvGrpSpPr>
              <p:cNvPr id="1063" name="Group 106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64" name="Picture 106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5" name="Picture 106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6" name="Picture 106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7" name="Picture 106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8" name="Picture 106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69" name="Picture 106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0" name="Picture 106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1" name="Picture 107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2" name="Picture 107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73" name="Picture 107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4" name="Group 1073"/>
            <p:cNvGrpSpPr/>
            <p:nvPr/>
          </p:nvGrpSpPr>
          <p:grpSpPr>
            <a:xfrm>
              <a:off x="3779981" y="8748079"/>
              <a:ext cx="1089724" cy="348368"/>
              <a:chOff x="224025" y="8272561"/>
              <a:chExt cx="1340463" cy="428527"/>
            </a:xfrm>
          </p:grpSpPr>
          <p:sp>
            <p:nvSpPr>
              <p:cNvPr id="1075" name="TextBox 1074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Architecture</a:t>
                </a:r>
              </a:p>
            </p:txBody>
          </p:sp>
          <p:grpSp>
            <p:nvGrpSpPr>
              <p:cNvPr id="1076" name="Group 1075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77" name="Picture 107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8" name="Picture 107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79" name="Picture 107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0" name="Picture 107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1" name="Picture 108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2" name="Picture 108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3" name="Picture 1082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4" name="Picture 108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85" name="Picture 108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1086" name="Picture 1085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7" name="Group 1086"/>
            <p:cNvGrpSpPr/>
            <p:nvPr/>
          </p:nvGrpSpPr>
          <p:grpSpPr>
            <a:xfrm>
              <a:off x="3779486" y="9129517"/>
              <a:ext cx="1089724" cy="348368"/>
              <a:chOff x="224025" y="8272561"/>
              <a:chExt cx="1340463" cy="428527"/>
            </a:xfrm>
          </p:grpSpPr>
          <p:sp>
            <p:nvSpPr>
              <p:cNvPr id="1088" name="TextBox 1087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Agile</a:t>
                </a:r>
              </a:p>
            </p:txBody>
          </p:sp>
          <p:grpSp>
            <p:nvGrpSpPr>
              <p:cNvPr id="1089" name="Group 1088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1090" name="Picture 108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1" name="Picture 109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2" name="Picture 109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3" name="Picture 109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4" name="Picture 109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5" name="Picture 109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6" name="Picture 109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7" name="Picture 109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098" name="Picture 109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48" cy="200022"/>
                </a:xfrm>
                <a:prstGeom prst="rect">
                  <a:avLst/>
                </a:prstGeom>
              </p:spPr>
            </p:pic>
            <p:pic>
              <p:nvPicPr>
                <p:cNvPr id="1099" name="Picture 1098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5" name="Group 644"/>
            <p:cNvGrpSpPr/>
            <p:nvPr/>
          </p:nvGrpSpPr>
          <p:grpSpPr>
            <a:xfrm>
              <a:off x="260694" y="7204294"/>
              <a:ext cx="1089724" cy="348341"/>
              <a:chOff x="224025" y="8272561"/>
              <a:chExt cx="1340463" cy="428493"/>
            </a:xfrm>
          </p:grpSpPr>
          <p:sp>
            <p:nvSpPr>
              <p:cNvPr id="646" name="TextBox 645"/>
              <p:cNvSpPr txBox="1"/>
              <p:nvPr/>
            </p:nvSpPr>
            <p:spPr>
              <a:xfrm>
                <a:off x="224025" y="8272561"/>
                <a:ext cx="1340462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Swift</a:t>
                </a:r>
              </a:p>
            </p:txBody>
          </p:sp>
          <p:grpSp>
            <p:nvGrpSpPr>
              <p:cNvPr id="647" name="Group 646"/>
              <p:cNvGrpSpPr/>
              <p:nvPr/>
            </p:nvGrpSpPr>
            <p:grpSpPr>
              <a:xfrm>
                <a:off x="230979" y="8501029"/>
                <a:ext cx="1333509" cy="200025"/>
                <a:chOff x="230979" y="8501029"/>
                <a:chExt cx="1333509" cy="200025"/>
              </a:xfrm>
            </p:grpSpPr>
            <p:pic>
              <p:nvPicPr>
                <p:cNvPr id="648" name="Picture 64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49" name="Picture 64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0" name="Picture 64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1" name="Picture 65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2" name="Picture 65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3" name="Picture 65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4" name="Picture 65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5" name="Picture 65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6" name="Picture 65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657" name="Picture 65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50" cy="2000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2" name="Group 891"/>
            <p:cNvGrpSpPr/>
            <p:nvPr/>
          </p:nvGrpSpPr>
          <p:grpSpPr>
            <a:xfrm>
              <a:off x="263832" y="7612154"/>
              <a:ext cx="1089724" cy="348368"/>
              <a:chOff x="224025" y="8272561"/>
              <a:chExt cx="1340463" cy="428527"/>
            </a:xfrm>
          </p:grpSpPr>
          <p:sp>
            <p:nvSpPr>
              <p:cNvPr id="893" name="TextBox 892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Kotlin</a:t>
                </a:r>
              </a:p>
            </p:txBody>
          </p:sp>
          <p:grpSp>
            <p:nvGrpSpPr>
              <p:cNvPr id="894" name="Group 893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895" name="Picture 89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6" name="Picture 89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7" name="Picture 896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8" name="Picture 89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899" name="Picture 89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0" name="Picture 89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1" name="Picture 90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2" name="Picture 90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3" name="Picture 90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4" name="Picture 903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5" name="Group 904"/>
            <p:cNvGrpSpPr/>
            <p:nvPr/>
          </p:nvGrpSpPr>
          <p:grpSpPr>
            <a:xfrm>
              <a:off x="262616" y="7990570"/>
              <a:ext cx="1089724" cy="348368"/>
              <a:chOff x="224025" y="8272561"/>
              <a:chExt cx="1340463" cy="428527"/>
            </a:xfrm>
          </p:grpSpPr>
          <p:sp>
            <p:nvSpPr>
              <p:cNvPr id="906" name="TextBox 905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HTML 5</a:t>
                </a:r>
              </a:p>
            </p:txBody>
          </p:sp>
          <p:grpSp>
            <p:nvGrpSpPr>
              <p:cNvPr id="907" name="Group 906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08" name="Picture 90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79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09" name="Picture 908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0" name="Picture 909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1" name="Picture 910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2" name="Picture 911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3" name="Picture 912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4" name="Picture 913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5" name="Picture 91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6" name="Picture 915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17" name="Picture 91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18" name="Group 917"/>
            <p:cNvGrpSpPr/>
            <p:nvPr/>
          </p:nvGrpSpPr>
          <p:grpSpPr>
            <a:xfrm>
              <a:off x="268269" y="8366708"/>
              <a:ext cx="1089724" cy="348346"/>
              <a:chOff x="224025" y="8272561"/>
              <a:chExt cx="1340463" cy="428499"/>
            </a:xfrm>
          </p:grpSpPr>
          <p:sp>
            <p:nvSpPr>
              <p:cNvPr id="919" name="TextBox 918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CSS 4</a:t>
                </a:r>
              </a:p>
            </p:txBody>
          </p:sp>
          <p:grpSp>
            <p:nvGrpSpPr>
              <p:cNvPr id="920" name="Group 919"/>
              <p:cNvGrpSpPr/>
              <p:nvPr/>
            </p:nvGrpSpPr>
            <p:grpSpPr>
              <a:xfrm>
                <a:off x="230979" y="8501029"/>
                <a:ext cx="1333507" cy="200031"/>
                <a:chOff x="230979" y="8501029"/>
                <a:chExt cx="1333507" cy="200031"/>
              </a:xfrm>
            </p:grpSpPr>
            <p:pic>
              <p:nvPicPr>
                <p:cNvPr id="921" name="Picture 92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2" name="Picture 92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3" name="Picture 92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4" name="Picture 92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5" name="Picture 92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6" name="Picture 92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7" name="Picture 92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8" name="Picture 9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29" name="Picture 9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0" name="Picture 92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31" name="Group 930"/>
            <p:cNvGrpSpPr/>
            <p:nvPr/>
          </p:nvGrpSpPr>
          <p:grpSpPr>
            <a:xfrm>
              <a:off x="268269" y="8750386"/>
              <a:ext cx="1089724" cy="348368"/>
              <a:chOff x="224025" y="8272561"/>
              <a:chExt cx="1340463" cy="428527"/>
            </a:xfrm>
          </p:grpSpPr>
          <p:sp>
            <p:nvSpPr>
              <p:cNvPr id="932" name="TextBox 931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SASS</a:t>
                </a:r>
              </a:p>
            </p:txBody>
          </p:sp>
          <p:grpSp>
            <p:nvGrpSpPr>
              <p:cNvPr id="933" name="Group 932"/>
              <p:cNvGrpSpPr/>
              <p:nvPr/>
            </p:nvGrpSpPr>
            <p:grpSpPr>
              <a:xfrm>
                <a:off x="230979" y="8500993"/>
                <a:ext cx="1333509" cy="200095"/>
                <a:chOff x="230979" y="8500993"/>
                <a:chExt cx="1333509" cy="200095"/>
              </a:xfrm>
            </p:grpSpPr>
            <p:pic>
              <p:nvPicPr>
                <p:cNvPr id="934" name="Picture 93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5" name="Picture 934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6" name="Picture 935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7" name="Picture 93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8" name="Picture 93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438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39" name="Picture 93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0" name="Picture 93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1" name="Picture 94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942" name="Picture 941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7786" y="8500993"/>
                  <a:ext cx="133350" cy="200095"/>
                </a:xfrm>
                <a:prstGeom prst="rect">
                  <a:avLst/>
                </a:prstGeom>
              </p:spPr>
            </p:pic>
            <p:pic>
              <p:nvPicPr>
                <p:cNvPr id="943" name="Picture 94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1138" y="8500993"/>
                  <a:ext cx="133350" cy="2000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00" name="Group 1099"/>
            <p:cNvGrpSpPr/>
            <p:nvPr/>
          </p:nvGrpSpPr>
          <p:grpSpPr>
            <a:xfrm>
              <a:off x="262496" y="9128066"/>
              <a:ext cx="1089724" cy="348345"/>
              <a:chOff x="224025" y="8272561"/>
              <a:chExt cx="1340463" cy="428499"/>
            </a:xfrm>
          </p:grpSpPr>
          <p:sp>
            <p:nvSpPr>
              <p:cNvPr id="1101" name="TextBox 1100"/>
              <p:cNvSpPr txBox="1"/>
              <p:nvPr/>
            </p:nvSpPr>
            <p:spPr>
              <a:xfrm>
                <a:off x="224025" y="8272561"/>
                <a:ext cx="1340463" cy="227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r>
                  <a:rPr lang="en-US" sz="1201" i="1" dirty="0">
                    <a:latin typeface="ZCOOL QingKe HuangYou" panose="00000500000000000000" pitchFamily="2" charset="0"/>
                    <a:ea typeface="ZCOOL QingKe HuangYou" panose="00000500000000000000" pitchFamily="2" charset="0"/>
                  </a:rPr>
                  <a:t>Learning New Skills</a:t>
                </a:r>
              </a:p>
            </p:txBody>
          </p:sp>
          <p:grpSp>
            <p:nvGrpSpPr>
              <p:cNvPr id="1102" name="Group 1101"/>
              <p:cNvGrpSpPr/>
              <p:nvPr/>
            </p:nvGrpSpPr>
            <p:grpSpPr>
              <a:xfrm>
                <a:off x="230979" y="8501029"/>
                <a:ext cx="1333507" cy="200031"/>
                <a:chOff x="230979" y="8501029"/>
                <a:chExt cx="1333507" cy="200031"/>
              </a:xfrm>
            </p:grpSpPr>
            <p:pic>
              <p:nvPicPr>
                <p:cNvPr id="1103" name="Picture 110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79" y="8501035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4" name="Picture 1103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330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5" name="Picture 110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681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6" name="Picture 1105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033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7" name="Picture 1106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38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8" name="Picture 110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7734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09" name="Picture 110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085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0" name="Picture 110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443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1" name="Picture 1110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7786" y="8501029"/>
                  <a:ext cx="133350" cy="200025"/>
                </a:xfrm>
                <a:prstGeom prst="rect">
                  <a:avLst/>
                </a:prstGeom>
              </p:spPr>
            </p:pic>
            <p:pic>
              <p:nvPicPr>
                <p:cNvPr id="1112" name="Picture 111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138" y="8501029"/>
                  <a:ext cx="133348" cy="20002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31" name="TextBox 1130"/>
          <p:cNvSpPr txBox="1"/>
          <p:nvPr/>
        </p:nvSpPr>
        <p:spPr>
          <a:xfrm>
            <a:off x="0" y="10531407"/>
            <a:ext cx="10058399" cy="685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1600" dirty="0"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20"/>
              </a:rPr>
              <a:t>https://Resume.BenLeggiero.me</a:t>
            </a:r>
            <a:endParaRPr lang="en-US" sz="1600" dirty="0">
              <a:latin typeface="Roboto Light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500" name="Group 1499"/>
          <p:cNvGrpSpPr/>
          <p:nvPr/>
        </p:nvGrpSpPr>
        <p:grpSpPr>
          <a:xfrm>
            <a:off x="224028" y="11217585"/>
            <a:ext cx="9610347" cy="550278"/>
            <a:chOff x="224028" y="11675250"/>
            <a:chExt cx="9610347" cy="550278"/>
          </a:xfrm>
        </p:grpSpPr>
        <p:sp>
          <p:nvSpPr>
            <p:cNvPr id="1495" name="TextBox 1494"/>
            <p:cNvSpPr txBox="1"/>
            <p:nvPr/>
          </p:nvSpPr>
          <p:spPr>
            <a:xfrm>
              <a:off x="224028" y="11675250"/>
              <a:ext cx="96103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Notes	</a:t>
              </a:r>
              <a:r>
                <a:rPr lang="en-US" sz="1050" dirty="0">
                  <a:solidFill>
                    <a:prstClr val="white">
                      <a:lumMod val="85000"/>
                    </a:prstClr>
                  </a:solidFill>
                </a:rPr>
                <a:t>Feel free to write your notes here</a:t>
              </a:r>
            </a:p>
          </p:txBody>
        </p:sp>
        <p:cxnSp>
          <p:nvCxnSpPr>
            <p:cNvPr id="1498" name="Straight Connector 1497"/>
            <p:cNvCxnSpPr/>
            <p:nvPr/>
          </p:nvCxnSpPr>
          <p:spPr>
            <a:xfrm>
              <a:off x="224028" y="12225528"/>
              <a:ext cx="96012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Margin" hidden="1"/>
          <p:cNvSpPr/>
          <p:nvPr/>
        </p:nvSpPr>
        <p:spPr>
          <a:xfrm>
            <a:off x="228602" y="228600"/>
            <a:ext cx="9601200" cy="15087600"/>
          </a:xfrm>
          <a:prstGeom prst="rect">
            <a:avLst/>
          </a:prstGeom>
          <a:noFill/>
          <a:ln>
            <a:solidFill>
              <a:schemeClr val="bg1">
                <a:lumMod val="50000"/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9" name="TextBox 1498"/>
          <p:cNvSpPr txBox="1">
            <a:spLocks/>
          </p:cNvSpPr>
          <p:nvPr/>
        </p:nvSpPr>
        <p:spPr>
          <a:xfrm>
            <a:off x="1" y="11216421"/>
            <a:ext cx="10058399" cy="2240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48691" marR="548691" algn="ctr">
              <a:lnSpc>
                <a:spcPct val="107000"/>
              </a:lnSpc>
              <a:spcAft>
                <a:spcPts val="801"/>
              </a:spcAft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Last Updated 2019-03-28</a:t>
            </a:r>
          </a:p>
        </p:txBody>
      </p:sp>
    </p:spTree>
    <p:extLst>
      <p:ext uri="{BB962C8B-B14F-4D97-AF65-F5344CB8AC3E}">
        <p14:creationId xmlns:p14="http://schemas.microsoft.com/office/powerpoint/2010/main" val="335979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 Résumé">
      <a:dk1>
        <a:sysClr val="windowText" lastClr="000000"/>
      </a:dk1>
      <a:lt1>
        <a:sysClr val="window" lastClr="FFFFFF"/>
      </a:lt1>
      <a:dk2>
        <a:srgbClr val="86EC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Questrial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</TotalTime>
  <Words>194</Words>
  <Application>Microsoft Macintosh PowerPoint</Application>
  <PresentationFormat>Custom</PresentationFormat>
  <Paragraphs>75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ZCOOL QingKe HuangYou</vt:lpstr>
      <vt:lpstr>Arial</vt:lpstr>
      <vt:lpstr>Questrial</vt:lpstr>
      <vt:lpstr>Roboto</vt:lpstr>
      <vt:lpstr>Roboto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Leggiero</dc:creator>
  <cp:lastModifiedBy>Ben Leggiero</cp:lastModifiedBy>
  <cp:revision>44</cp:revision>
  <dcterms:created xsi:type="dcterms:W3CDTF">2019-03-25T01:09:44Z</dcterms:created>
  <dcterms:modified xsi:type="dcterms:W3CDTF">2019-04-02T02:34:02Z</dcterms:modified>
</cp:coreProperties>
</file>